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781" r:id="rId1"/>
  </p:sldMasterIdLst>
  <p:notesMasterIdLst>
    <p:notesMasterId r:id="rId20"/>
  </p:notesMasterIdLst>
  <p:sldIdLst>
    <p:sldId id="256" r:id="rId2"/>
    <p:sldId id="257" r:id="rId3"/>
    <p:sldId id="259" r:id="rId4"/>
    <p:sldId id="260" r:id="rId5"/>
    <p:sldId id="273" r:id="rId6"/>
    <p:sldId id="261" r:id="rId7"/>
    <p:sldId id="262" r:id="rId8"/>
    <p:sldId id="258" r:id="rId9"/>
    <p:sldId id="265" r:id="rId10"/>
    <p:sldId id="266" r:id="rId11"/>
    <p:sldId id="268" r:id="rId12"/>
    <p:sldId id="272" r:id="rId13"/>
    <p:sldId id="264" r:id="rId14"/>
    <p:sldId id="267" r:id="rId15"/>
    <p:sldId id="263" r:id="rId16"/>
    <p:sldId id="271" r:id="rId17"/>
    <p:sldId id="269" r:id="rId18"/>
    <p:sldId id="270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9"/>
    <p:restoredTop sz="94661"/>
  </p:normalViewPr>
  <p:slideViewPr>
    <p:cSldViewPr>
      <p:cViewPr varScale="1">
        <p:scale>
          <a:sx n="127" d="100"/>
          <a:sy n="127" d="100"/>
        </p:scale>
        <p:origin x="104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44B6C6D-EC5F-BF49-8CB0-8F8E2692CA9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88A5FC-8935-DE4C-B7BE-A61D42B1693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A6B4266-CF14-334E-89AE-C56D0C54EA09}" type="datetimeFigureOut">
              <a:rPr lang="en-US" altLang="en-US"/>
              <a:pPr/>
              <a:t>7/9/21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48C5D70-A2A4-6547-9D9C-8BFDAF83AC7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EC29459-E44C-A445-A134-67F41A4B1D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89A895-CE5E-7E4D-8779-6383928256C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46B60A-FC7B-C14B-9E10-B355208025C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B2106AC-2A38-954C-91DA-85B95734DE8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>
            <a:extLst>
              <a:ext uri="{FF2B5EF4-FFF2-40B4-BE49-F238E27FC236}">
                <a16:creationId xmlns:a16="http://schemas.microsoft.com/office/drawing/2014/main" id="{3715EEFF-B874-5C42-A517-AFAE58BDD9C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8" name="Notes Placeholder 2">
            <a:extLst>
              <a:ext uri="{FF2B5EF4-FFF2-40B4-BE49-F238E27FC236}">
                <a16:creationId xmlns:a16="http://schemas.microsoft.com/office/drawing/2014/main" id="{F525FCA3-29C9-AF49-B822-AF6E5DDDD6E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Answer: d</a:t>
            </a:r>
          </a:p>
        </p:txBody>
      </p:sp>
      <p:sp>
        <p:nvSpPr>
          <p:cNvPr id="34819" name="Slide Number Placeholder 3">
            <a:extLst>
              <a:ext uri="{FF2B5EF4-FFF2-40B4-BE49-F238E27FC236}">
                <a16:creationId xmlns:a16="http://schemas.microsoft.com/office/drawing/2014/main" id="{58C564EA-1106-EE48-A7D0-8E13213E050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CD90D4A-57C7-7D41-8A37-604593CD5B4D}" type="slidenum">
              <a:rPr lang="en-US" altLang="en-US" sz="1200"/>
              <a:pPr/>
              <a:t>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>
            <a:extLst>
              <a:ext uri="{FF2B5EF4-FFF2-40B4-BE49-F238E27FC236}">
                <a16:creationId xmlns:a16="http://schemas.microsoft.com/office/drawing/2014/main" id="{D94417D3-FDFB-604A-B90C-AAE1275245D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2" name="Notes Placeholder 2">
            <a:extLst>
              <a:ext uri="{FF2B5EF4-FFF2-40B4-BE49-F238E27FC236}">
                <a16:creationId xmlns:a16="http://schemas.microsoft.com/office/drawing/2014/main" id="{6A2AEBA2-518E-7649-825E-4BB6FDF71E9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Answer: d</a:t>
            </a:r>
          </a:p>
        </p:txBody>
      </p:sp>
      <p:sp>
        <p:nvSpPr>
          <p:cNvPr id="25603" name="Slide Number Placeholder 3">
            <a:extLst>
              <a:ext uri="{FF2B5EF4-FFF2-40B4-BE49-F238E27FC236}">
                <a16:creationId xmlns:a16="http://schemas.microsoft.com/office/drawing/2014/main" id="{A8B46610-F8B9-6843-A14E-6D088DAAC44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599E178-CBC9-9047-AD8E-A1D89E712BD5}" type="slidenum">
              <a:rPr lang="en-US" altLang="en-US" sz="1200"/>
              <a:pPr/>
              <a:t>12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90626" y="1346947"/>
            <a:ext cx="7667244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90626" y="4282763"/>
            <a:ext cx="7667244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0626" y="1484779"/>
            <a:ext cx="7667244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47522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66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B0505DBE-2B76-2643-A26E-A22F7A50CC7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539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F645D-09F5-F64B-83D3-401B9952012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125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5DC49-5E7E-6B4D-AC1F-2467837154E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7930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CCC9C-4DFF-E040-92C3-5C932D358FE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5333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6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3376" y="6282268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C2BBF1B8-82E4-0949-AEDB-7F983D75222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4068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4CE53-ED18-3444-93A4-E3CD03C38FC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8779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204BB-126A-7446-90AD-28068839C5AC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054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2F4E5-B055-9341-80CA-5CA89F0C1342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50471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155DC-E740-A640-8D27-72EC947C48E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4764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F6E7-4508-EE43-B87F-5F6BDDA5388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6977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C95DC-B9C4-5640-85FE-A45ADB0F976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322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37387254-7647-284F-95A7-3B604930617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0793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AutoShape 2">
            <a:extLst>
              <a:ext uri="{FF2B5EF4-FFF2-40B4-BE49-F238E27FC236}">
                <a16:creationId xmlns:a16="http://schemas.microsoft.com/office/drawing/2014/main" id="{8B5501A4-BBBC-0B40-BC10-7B045AA7B3D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6000" dirty="0">
                <a:ea typeface="ＭＳ Ｐゴシック" panose="020B0600070205080204" pitchFamily="34" charset="-128"/>
              </a:rPr>
              <a:t>Chapter 10: Risk and return: lessons from market history</a:t>
            </a:r>
          </a:p>
        </p:txBody>
      </p:sp>
      <p:sp>
        <p:nvSpPr>
          <p:cNvPr id="14338" name="Rectangle 3">
            <a:extLst>
              <a:ext uri="{FF2B5EF4-FFF2-40B4-BE49-F238E27FC236}">
                <a16:creationId xmlns:a16="http://schemas.microsoft.com/office/drawing/2014/main" id="{7279FE53-463D-E544-8C65-DEDC69AB07C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i="1" dirty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i="1" dirty="0">
                <a:ea typeface="ＭＳ Ｐゴシック" panose="020B0600070205080204" pitchFamily="34" charset="-128"/>
              </a:rPr>
              <a:t>Corporate Finance</a:t>
            </a:r>
          </a:p>
          <a:p>
            <a:pPr eaLnBrk="1" hangingPunct="1"/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AutoShape 2">
            <a:extLst>
              <a:ext uri="{FF2B5EF4-FFF2-40B4-BE49-F238E27FC236}">
                <a16:creationId xmlns:a16="http://schemas.microsoft.com/office/drawing/2014/main" id="{27C9C828-A851-CF41-99C3-CAB3C24E28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Average return example</a:t>
            </a:r>
          </a:p>
        </p:txBody>
      </p:sp>
      <p:graphicFrame>
        <p:nvGraphicFramePr>
          <p:cNvPr id="22530" name="Object 4">
            <a:extLst>
              <a:ext uri="{FF2B5EF4-FFF2-40B4-BE49-F238E27FC236}">
                <a16:creationId xmlns:a16="http://schemas.microsoft.com/office/drawing/2014/main" id="{0FC6A814-21CD-324D-BD41-DE9395283F48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985838" y="2120900"/>
          <a:ext cx="7172325" cy="404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1" name="Worksheet" r:id="rId3" imgW="9220200" imgH="5207000" progId="Excel.Sheet.8">
                  <p:embed/>
                </p:oleObj>
              </mc:Choice>
              <mc:Fallback>
                <p:oleObj name="Worksheet" r:id="rId3" imgW="9220200" imgH="5207000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5838" y="2120900"/>
                        <a:ext cx="7172325" cy="4049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AutoShape 2">
            <a:extLst>
              <a:ext uri="{FF2B5EF4-FFF2-40B4-BE49-F238E27FC236}">
                <a16:creationId xmlns:a16="http://schemas.microsoft.com/office/drawing/2014/main" id="{6173C7B5-C787-BE48-B154-CEC0EE3637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Average return, II</a:t>
            </a:r>
          </a:p>
        </p:txBody>
      </p:sp>
      <p:sp>
        <p:nvSpPr>
          <p:cNvPr id="23554" name="Rectangle 3">
            <a:extLst>
              <a:ext uri="{FF2B5EF4-FFF2-40B4-BE49-F238E27FC236}">
                <a16:creationId xmlns:a16="http://schemas.microsoft.com/office/drawing/2014/main" id="{41BFD93B-289D-7045-A5BF-FD584FAFD92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>
                <a:ea typeface="ＭＳ Ｐゴシック" panose="020B0600070205080204" pitchFamily="34" charset="-128"/>
              </a:rPr>
              <a:t>The geometric average will be less than the arithmetic average unless all the returns are equal.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>
                <a:ea typeface="ＭＳ Ｐゴシック" panose="020B0600070205080204" pitchFamily="34" charset="-128"/>
              </a:rPr>
              <a:t>The arithmetic average is overly optimistic for multiple horizons.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>
                <a:ea typeface="ＭＳ Ｐゴシック" panose="020B0600070205080204" pitchFamily="34" charset="-128"/>
              </a:rPr>
              <a:t>If the investment horizon is only 1 period, the arithmetic average is a better measure of likely return.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>
                <a:ea typeface="ＭＳ Ｐゴシック" panose="020B0600070205080204" pitchFamily="34" charset="-128"/>
              </a:rPr>
              <a:t>Arithmetic average return based on historical returns are often used as an estimate of expected return in real life.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>
            <a:extLst>
              <a:ext uri="{FF2B5EF4-FFF2-40B4-BE49-F238E27FC236}">
                <a16:creationId xmlns:a16="http://schemas.microsoft.com/office/drawing/2014/main" id="{1F35BD1E-D634-4643-9800-8D17DBF4F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 sample question</a:t>
            </a:r>
          </a:p>
        </p:txBody>
      </p:sp>
      <p:sp>
        <p:nvSpPr>
          <p:cNvPr id="24578" name="Content Placeholder 2">
            <a:extLst>
              <a:ext uri="{FF2B5EF4-FFF2-40B4-BE49-F238E27FC236}">
                <a16:creationId xmlns:a16="http://schemas.microsoft.com/office/drawing/2014/main" id="{9EAAB0E8-850F-344B-9EEE-EB2B0765F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The average compound return earned per year over a multi-year period is called the _____ average return.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	a.	arithmetic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	b.	standard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	c.	variant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	d.	geometric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	e.	real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AutoShape 2">
            <a:extLst>
              <a:ext uri="{FF2B5EF4-FFF2-40B4-BE49-F238E27FC236}">
                <a16:creationId xmlns:a16="http://schemas.microsoft.com/office/drawing/2014/main" id="{1A3F14C2-99DE-DF47-9CDA-606233F841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Portfolio risk statistics</a:t>
            </a:r>
          </a:p>
        </p:txBody>
      </p:sp>
      <p:sp>
        <p:nvSpPr>
          <p:cNvPr id="26626" name="Rectangle 3">
            <a:extLst>
              <a:ext uri="{FF2B5EF4-FFF2-40B4-BE49-F238E27FC236}">
                <a16:creationId xmlns:a16="http://schemas.microsoft.com/office/drawing/2014/main" id="{83ECB742-A3D1-704C-B9C6-D8E1D1B2154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An investor cares about the return variability of her/his portfolio.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This variability at the portfolio level is usually measured by variance and/or standard deviation (std.).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AutoShape 2">
            <a:extLst>
              <a:ext uri="{FF2B5EF4-FFF2-40B4-BE49-F238E27FC236}">
                <a16:creationId xmlns:a16="http://schemas.microsoft.com/office/drawing/2014/main" id="{65A0071F-A81F-3944-9226-8A37467373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Portfolio risk statistics, based on a sample</a:t>
            </a:r>
          </a:p>
        </p:txBody>
      </p:sp>
      <p:graphicFrame>
        <p:nvGraphicFramePr>
          <p:cNvPr id="27650" name="Object 4">
            <a:extLst>
              <a:ext uri="{FF2B5EF4-FFF2-40B4-BE49-F238E27FC236}">
                <a16:creationId xmlns:a16="http://schemas.microsoft.com/office/drawing/2014/main" id="{7FA0B6AE-58D9-E348-9C99-E86135D08806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704850" y="2120900"/>
          <a:ext cx="7732713" cy="405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1" name="Worksheet" r:id="rId3" imgW="9309100" imgH="4876800" progId="Excel.Sheet.8">
                  <p:embed/>
                </p:oleObj>
              </mc:Choice>
              <mc:Fallback>
                <p:oleObj name="Worksheet" r:id="rId3" imgW="9309100" imgH="4876800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850" y="2120900"/>
                        <a:ext cx="7732713" cy="4051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AutoShape 2">
            <a:extLst>
              <a:ext uri="{FF2B5EF4-FFF2-40B4-BE49-F238E27FC236}">
                <a16:creationId xmlns:a16="http://schemas.microsoft.com/office/drawing/2014/main" id="{9C70EEB6-2CE6-6049-836B-B0C9B55DD6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Historical performance, 1926-2011</a:t>
            </a:r>
          </a:p>
        </p:txBody>
      </p:sp>
      <p:sp>
        <p:nvSpPr>
          <p:cNvPr id="28674" name="Rectangle 3">
            <a:extLst>
              <a:ext uri="{FF2B5EF4-FFF2-40B4-BE49-F238E27FC236}">
                <a16:creationId xmlns:a16="http://schemas.microsoft.com/office/drawing/2014/main" id="{3DEEB7DF-E970-0F42-BD21-8C85A7B811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	                                 Average Return         Std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                                        (Geometric Mean)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Large stocks	                        11.8% (9.8%)         20.3%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Small Stocks	                        16.5% (11.9%)       32.5%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L-T Corporate Bonds	    6.4% (6.1%)          8.4%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L-T Government Bonds	    6.1% (5.7%)          9.8%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U.S. Treasury Bills	               3.6% (3.6%)          3.1%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Inflation	                          3.1% (3.0%)          4.2%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>
            <a:extLst>
              <a:ext uri="{FF2B5EF4-FFF2-40B4-BE49-F238E27FC236}">
                <a16:creationId xmlns:a16="http://schemas.microsoft.com/office/drawing/2014/main" id="{9B2EC0CA-319B-8C42-9273-444029C5C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Market risk premium</a:t>
            </a:r>
          </a:p>
        </p:txBody>
      </p:sp>
      <p:sp>
        <p:nvSpPr>
          <p:cNvPr id="29698" name="Content Placeholder 2">
            <a:extLst>
              <a:ext uri="{FF2B5EF4-FFF2-40B4-BE49-F238E27FC236}">
                <a16:creationId xmlns:a16="http://schemas.microsoft.com/office/drawing/2014/main" id="{62774BEC-E807-604B-87A5-6D373446D2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Market risk premium is the difference between expected equity market return and the risk-free rate.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Approximately 6.9%.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Based on 1900-2010 data, across 17 countries.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AutoShape 2">
            <a:extLst>
              <a:ext uri="{FF2B5EF4-FFF2-40B4-BE49-F238E27FC236}">
                <a16:creationId xmlns:a16="http://schemas.microsoft.com/office/drawing/2014/main" id="{E1D54412-BB86-E340-A343-A8D60573AF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If normally distributed?</a:t>
            </a:r>
          </a:p>
        </p:txBody>
      </p:sp>
      <p:sp>
        <p:nvSpPr>
          <p:cNvPr id="30722" name="Rectangle 3">
            <a:extLst>
              <a:ext uri="{FF2B5EF4-FFF2-40B4-BE49-F238E27FC236}">
                <a16:creationId xmlns:a16="http://schemas.microsoft.com/office/drawing/2014/main" id="{D671FEA0-4A11-0441-9EB2-EB8F5E4FDC0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If we are willing to assume that asset returns are normally distributed, can you draw a return distribution based on the previous slide?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Hint: about 95% within +/– 2 std.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>
            <a:extLst>
              <a:ext uri="{FF2B5EF4-FFF2-40B4-BE49-F238E27FC236}">
                <a16:creationId xmlns:a16="http://schemas.microsoft.com/office/drawing/2014/main" id="{3A90F1F6-73EF-8B48-B824-5854FB729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End-of-Chapter</a:t>
            </a:r>
          </a:p>
        </p:txBody>
      </p:sp>
      <p:sp>
        <p:nvSpPr>
          <p:cNvPr id="31746" name="Content Placeholder 2">
            <a:extLst>
              <a:ext uri="{FF2B5EF4-FFF2-40B4-BE49-F238E27FC236}">
                <a16:creationId xmlns:a16="http://schemas.microsoft.com/office/drawing/2014/main" id="{94EB0BDD-E6C0-3F47-B8E8-8757BE10D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Concept questions: 1-10.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Questions and problems: 1-16 and 19-23.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AutoShape 2">
            <a:extLst>
              <a:ext uri="{FF2B5EF4-FFF2-40B4-BE49-F238E27FC236}">
                <a16:creationId xmlns:a16="http://schemas.microsoft.com/office/drawing/2014/main" id="{3B8D568F-1532-D244-9064-EBE79A3AB5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Outline</a:t>
            </a:r>
          </a:p>
        </p:txBody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09005B5C-7907-1C4F-B129-E4F98C4E4D4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I. Returns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II. Capital market returns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III. Portfolio risk statistics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AutoShape 2">
            <a:extLst>
              <a:ext uri="{FF2B5EF4-FFF2-40B4-BE49-F238E27FC236}">
                <a16:creationId xmlns:a16="http://schemas.microsoft.com/office/drawing/2014/main" id="{95BAF31A-AF63-CD4C-9430-D9A93B6A70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Dollar return</a:t>
            </a: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7D5F2733-5D9C-954F-BE26-BE0F96F0292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Suppose that you bought a bond for $1050 a year ago. You have received two semiannual coupons of $50 each. The market price of the bond today is $1100. What is your total dollar return?</a:t>
            </a:r>
          </a:p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Income = 50 + 50 = $100.</a:t>
            </a:r>
          </a:p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Capital gain = 1100 – 1050 = $50.</a:t>
            </a:r>
          </a:p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Total dollar return = 100 + 50 = $150.</a:t>
            </a:r>
          </a:p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Total dollar return = income + capital gain (loss).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AutoShape 2">
            <a:extLst>
              <a:ext uri="{FF2B5EF4-FFF2-40B4-BE49-F238E27FC236}">
                <a16:creationId xmlns:a16="http://schemas.microsoft.com/office/drawing/2014/main" id="{173CEC01-CE86-8F45-84F9-EECE2DA229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Percentage return</a:t>
            </a:r>
          </a:p>
        </p:txBody>
      </p:sp>
      <p:sp>
        <p:nvSpPr>
          <p:cNvPr id="17410" name="Rectangle 3">
            <a:extLst>
              <a:ext uri="{FF2B5EF4-FFF2-40B4-BE49-F238E27FC236}">
                <a16:creationId xmlns:a16="http://schemas.microsoft.com/office/drawing/2014/main" id="{D451F79D-6144-D640-90AD-B283D1DC91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It is more intuitive to think of returns in terms of percentages.</a:t>
            </a:r>
          </a:p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Return = (ending value – beginning value) / beginning value.</a:t>
            </a:r>
          </a:p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Return = ((1100 + 100) – 1050) / 1050 = 14.29%.</a:t>
            </a:r>
          </a:p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Return = income yield (return) + capital gain yield (return) = 100 / 1050 + 50 / 1050 = 9.52% + 4.76% = 14.29%.</a:t>
            </a:r>
          </a:p>
          <a:p>
            <a:pPr eaLnBrk="1" hangingPunct="1"/>
            <a:endParaRPr lang="en-US" altLang="en-US" sz="24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>
            <a:extLst>
              <a:ext uri="{FF2B5EF4-FFF2-40B4-BE49-F238E27FC236}">
                <a16:creationId xmlns:a16="http://schemas.microsoft.com/office/drawing/2014/main" id="{C453F1F3-70C4-EA43-AA89-9F3A9184B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 sample question</a:t>
            </a:r>
          </a:p>
        </p:txBody>
      </p:sp>
      <p:sp>
        <p:nvSpPr>
          <p:cNvPr id="33794" name="Content Placeholder 2">
            <a:extLst>
              <a:ext uri="{FF2B5EF4-FFF2-40B4-BE49-F238E27FC236}">
                <a16:creationId xmlns:a16="http://schemas.microsoft.com/office/drawing/2014/main" id="{06F4A78A-AB8C-0048-A75B-3E474464A0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sz="2400">
                <a:ea typeface="ＭＳ Ｐゴシック" panose="020B0600070205080204" pitchFamily="34" charset="-128"/>
              </a:rPr>
              <a:t>Six months ago, you purchased 100 shares of stock in ABC Co. at a price of $43.89 a share. ABC stock pays a quarterly dividend of $.10 a share. Today, you sold all of your shares for $45.13 per share. What is the total dollar amount of your capital gains on this investment of 100 shares?</a:t>
            </a:r>
          </a:p>
          <a:p>
            <a:r>
              <a:rPr lang="en-US" altLang="en-US" sz="2400">
                <a:ea typeface="ＭＳ Ｐゴシック" panose="020B0600070205080204" pitchFamily="34" charset="-128"/>
              </a:rPr>
              <a:t>	a.	$1.24</a:t>
            </a:r>
          </a:p>
          <a:p>
            <a:r>
              <a:rPr lang="en-US" altLang="en-US" sz="2400">
                <a:ea typeface="ＭＳ Ｐゴシック" panose="020B0600070205080204" pitchFamily="34" charset="-128"/>
              </a:rPr>
              <a:t>	b.	$1.64</a:t>
            </a:r>
          </a:p>
          <a:p>
            <a:r>
              <a:rPr lang="en-US" altLang="en-US" sz="2400">
                <a:ea typeface="ＭＳ Ｐゴシック" panose="020B0600070205080204" pitchFamily="34" charset="-128"/>
              </a:rPr>
              <a:t>	c.	$40.00</a:t>
            </a:r>
          </a:p>
          <a:p>
            <a:r>
              <a:rPr lang="en-US" altLang="en-US" sz="2400">
                <a:ea typeface="ＭＳ Ｐゴシック" panose="020B0600070205080204" pitchFamily="34" charset="-128"/>
              </a:rPr>
              <a:t>	d.	$124.00</a:t>
            </a:r>
          </a:p>
          <a:p>
            <a:r>
              <a:rPr lang="en-US" altLang="en-US" sz="2400">
                <a:ea typeface="ＭＳ Ｐゴシック" panose="020B0600070205080204" pitchFamily="34" charset="-128"/>
              </a:rPr>
              <a:t>	e.	$164.00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AutoShape 2">
            <a:extLst>
              <a:ext uri="{FF2B5EF4-FFF2-40B4-BE49-F238E27FC236}">
                <a16:creationId xmlns:a16="http://schemas.microsoft.com/office/drawing/2014/main" id="{C4C9D6E1-FCF6-514B-BB5C-1009949EC8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Holding period return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1FBD8D0B-475C-5E48-A756-9790D22436E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3200">
                <a:ea typeface="ＭＳ Ｐゴシック" panose="020B0600070205080204" pitchFamily="34" charset="-128"/>
              </a:rPr>
              <a:t>Holding period return: the cumulative return that an investor would obtain when holding an investment over a period of </a:t>
            </a:r>
            <a:r>
              <a:rPr lang="en-US" altLang="en-US" sz="3200" i="1">
                <a:ea typeface="ＭＳ Ｐゴシック" panose="020B0600070205080204" pitchFamily="34" charset="-128"/>
              </a:rPr>
              <a:t>N </a:t>
            </a:r>
            <a:r>
              <a:rPr lang="en-US" altLang="en-US" sz="3200">
                <a:ea typeface="ＭＳ Ｐゴシック" panose="020B0600070205080204" pitchFamily="34" charset="-128"/>
              </a:rPr>
              <a:t>years.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AutoShape 2">
            <a:extLst>
              <a:ext uri="{FF2B5EF4-FFF2-40B4-BE49-F238E27FC236}">
                <a16:creationId xmlns:a16="http://schemas.microsoft.com/office/drawing/2014/main" id="{070CD90B-3C49-9F43-8184-2C5B9409EB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Holding period return example</a:t>
            </a:r>
          </a:p>
        </p:txBody>
      </p:sp>
      <p:sp>
        <p:nvSpPr>
          <p:cNvPr id="19458" name="Rectangle 3">
            <a:extLst>
              <a:ext uri="{FF2B5EF4-FFF2-40B4-BE49-F238E27FC236}">
                <a16:creationId xmlns:a16="http://schemas.microsoft.com/office/drawing/2014/main" id="{DD49983A-2678-7647-84CA-6367C0F7E1C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Suppose that an investment yielded 4%, 7%, 8%, 0%, and 10% for the past 5 years.  What is the holding period return for the 5 years?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Holding period return = (1 + 4%) </a:t>
            </a:r>
            <a:r>
              <a:rPr lang="en-US" altLang="en-US">
                <a:ea typeface="ＭＳ Ｐゴシック" panose="020B0600070205080204" pitchFamily="34" charset="-128"/>
                <a:cs typeface="Arial" panose="020B0604020202020204" pitchFamily="34" charset="0"/>
              </a:rPr>
              <a:t>× (1 + 7%) × (1 + 8%) × (1 + 0%) × (1 + 10%) – 1 = 32.2%.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AutoShape 2">
            <a:extLst>
              <a:ext uri="{FF2B5EF4-FFF2-40B4-BE49-F238E27FC236}">
                <a16:creationId xmlns:a16="http://schemas.microsoft.com/office/drawing/2014/main" id="{28A52C98-DB0C-4A41-B547-5850F02C6F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Why capital market returns?</a:t>
            </a:r>
          </a:p>
        </p:txBody>
      </p:sp>
      <p:sp>
        <p:nvSpPr>
          <p:cNvPr id="20482" name="Rectangle 3">
            <a:extLst>
              <a:ext uri="{FF2B5EF4-FFF2-40B4-BE49-F238E27FC236}">
                <a16:creationId xmlns:a16="http://schemas.microsoft.com/office/drawing/2014/main" id="{06E22EB7-3BCD-124A-9CB2-8E3F9F40912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Examining capital market returns helps us determine the appropriate returns on non-financial assets (e.g., firm projects).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Lessons from capital market return history: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There is a reward for bearing risk.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Return is positively related to risk.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This is called the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risk-return tradeoff.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endParaRPr lang="en-US" altLang="ja-JP">
              <a:ea typeface="ＭＳ Ｐゴシック" panose="020B0600070205080204" pitchFamily="34" charset="-128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AutoShape 2">
            <a:extLst>
              <a:ext uri="{FF2B5EF4-FFF2-40B4-BE49-F238E27FC236}">
                <a16:creationId xmlns:a16="http://schemas.microsoft.com/office/drawing/2014/main" id="{29681B76-5EA8-0943-AF6E-F7F223C6F8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Average return, I</a:t>
            </a:r>
          </a:p>
        </p:txBody>
      </p:sp>
      <p:sp>
        <p:nvSpPr>
          <p:cNvPr id="21506" name="Rectangle 3">
            <a:extLst>
              <a:ext uri="{FF2B5EF4-FFF2-40B4-BE49-F238E27FC236}">
                <a16:creationId xmlns:a16="http://schemas.microsoft.com/office/drawing/2014/main" id="{7BAFB5B4-A8A1-4B4B-B7A7-7D7EC173D5B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The simple average of a series of returns is called arithmetic average return.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Geometric average return: average compound return per period over multiple periods.</a:t>
            </a:r>
          </a:p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Wood Type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{F2DD107F-EECA-454E-A66A-ADB707BA149F}tf10001070</Template>
  <TotalTime>124</TotalTime>
  <Words>814</Words>
  <Application>Microsoft Macintosh PowerPoint</Application>
  <PresentationFormat>On-screen Show (4:3)</PresentationFormat>
  <Paragraphs>79</Paragraphs>
  <Slides>18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ＭＳ Ｐゴシック</vt:lpstr>
      <vt:lpstr>Wingdings</vt:lpstr>
      <vt:lpstr>Calibri</vt:lpstr>
      <vt:lpstr>Times New Roman</vt:lpstr>
      <vt:lpstr>Wood Type</vt:lpstr>
      <vt:lpstr>Microsoft Office Excel Worksheet</vt:lpstr>
      <vt:lpstr>Microsoft Excel 97-2003 Worksheet</vt:lpstr>
      <vt:lpstr>Chapter 10: Risk and return: lessons from market history</vt:lpstr>
      <vt:lpstr>Outline</vt:lpstr>
      <vt:lpstr>Dollar return</vt:lpstr>
      <vt:lpstr>Percentage return</vt:lpstr>
      <vt:lpstr>A sample question</vt:lpstr>
      <vt:lpstr>Holding period return</vt:lpstr>
      <vt:lpstr>Holding period return example</vt:lpstr>
      <vt:lpstr>Why capital market returns?</vt:lpstr>
      <vt:lpstr>Average return, I</vt:lpstr>
      <vt:lpstr>Average return example</vt:lpstr>
      <vt:lpstr>Average return, II</vt:lpstr>
      <vt:lpstr>A sample question</vt:lpstr>
      <vt:lpstr>Portfolio risk statistics</vt:lpstr>
      <vt:lpstr>Portfolio risk statistics, based on a sample</vt:lpstr>
      <vt:lpstr>Historical performance, 1926-2011</vt:lpstr>
      <vt:lpstr>Market risk premium</vt:lpstr>
      <vt:lpstr>If normally distributed?</vt:lpstr>
      <vt:lpstr>End-of-Chapter</vt:lpstr>
    </vt:vector>
  </TitlesOfParts>
  <Company>nau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9: Risk and return</dc:title>
  <dc:creator>cba</dc:creator>
  <cp:lastModifiedBy>Microsoft Office User</cp:lastModifiedBy>
  <cp:revision>40</cp:revision>
  <dcterms:created xsi:type="dcterms:W3CDTF">2007-05-17T04:42:55Z</dcterms:created>
  <dcterms:modified xsi:type="dcterms:W3CDTF">2021-07-09T19:41:16Z</dcterms:modified>
</cp:coreProperties>
</file>